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60" r:id="rId5"/>
    <p:sldId id="263" r:id="rId6"/>
    <p:sldId id="261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38" autoAdjust="0"/>
    <p:restoredTop sz="94660"/>
  </p:normalViewPr>
  <p:slideViewPr>
    <p:cSldViewPr snapToGrid="0">
      <p:cViewPr>
        <p:scale>
          <a:sx n="50" d="100"/>
          <a:sy n="50" d="100"/>
        </p:scale>
        <p:origin x="690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5144-D529-4268-8628-32B0BCBC9A3B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E6B65-A9BF-435D-982C-1C6665020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235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5144-D529-4268-8628-32B0BCBC9A3B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E6B65-A9BF-435D-982C-1C6665020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07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5144-D529-4268-8628-32B0BCBC9A3B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E6B65-A9BF-435D-982C-1C6665020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07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5144-D529-4268-8628-32B0BCBC9A3B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E6B65-A9BF-435D-982C-1C6665020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29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5144-D529-4268-8628-32B0BCBC9A3B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E6B65-A9BF-435D-982C-1C6665020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112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5144-D529-4268-8628-32B0BCBC9A3B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E6B65-A9BF-435D-982C-1C6665020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99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5144-D529-4268-8628-32B0BCBC9A3B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E6B65-A9BF-435D-982C-1C6665020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705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5144-D529-4268-8628-32B0BCBC9A3B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E6B65-A9BF-435D-982C-1C6665020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409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5144-D529-4268-8628-32B0BCBC9A3B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E6B65-A9BF-435D-982C-1C6665020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714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5144-D529-4268-8628-32B0BCBC9A3B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E6B65-A9BF-435D-982C-1C6665020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74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5144-D529-4268-8628-32B0BCBC9A3B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E6B65-A9BF-435D-982C-1C6665020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721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A5144-D529-4268-8628-32B0BCBC9A3B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E6B65-A9BF-435D-982C-1C6665020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237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-14251"/>
            <a:ext cx="12197695" cy="6901588"/>
            <a:chOff x="0" y="-14251"/>
            <a:chExt cx="12197695" cy="6901588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520" r="11095" b="16222"/>
            <a:stretch/>
          </p:blipFill>
          <p:spPr>
            <a:xfrm>
              <a:off x="1118937" y="0"/>
              <a:ext cx="9954125" cy="6873086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1524000" y="6278880"/>
              <a:ext cx="9144000" cy="56388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7536490" y="6224142"/>
              <a:ext cx="3059011" cy="584775"/>
              <a:chOff x="6012489" y="6178421"/>
              <a:chExt cx="3059011" cy="584775"/>
            </a:xfrm>
          </p:grpSpPr>
          <p:pic>
            <p:nvPicPr>
              <p:cNvPr id="7" name="Picture 4" descr="Pengembangan web Logo World Wide Web Website, Simbol Web s, Desain web,  simetri, monokrom png | PNGWi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12489" y="6241890"/>
                <a:ext cx="430213" cy="43021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Rectangle 7"/>
              <p:cNvSpPr/>
              <p:nvPr/>
            </p:nvSpPr>
            <p:spPr>
              <a:xfrm>
                <a:off x="6488422" y="6178421"/>
                <a:ext cx="2583078" cy="584775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harsh" dir="t"/>
                </a:scene3d>
                <a:sp3d extrusionH="57150" prstMaterial="matte">
                  <a:bevelT w="63500" h="12700" prst="angle"/>
                  <a:contourClr>
                    <a:schemeClr val="bg1">
                      <a:lumMod val="65000"/>
                    </a:schemeClr>
                  </a:contourClr>
                </a:sp3d>
              </a:bodyPr>
              <a:lstStyle/>
              <a:p>
                <a:pPr algn="ctr"/>
                <a:r>
                  <a:rPr lang="en-US" sz="3200" b="1" dirty="0">
                    <a:ln/>
                    <a:solidFill>
                      <a:schemeClr val="bg1"/>
                    </a:solidFill>
                  </a:rPr>
                  <a:t>refsafety.com </a:t>
                </a: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4935893" y="6171803"/>
              <a:ext cx="2501111" cy="584775"/>
              <a:chOff x="4372012" y="4995615"/>
              <a:chExt cx="2501111" cy="584775"/>
            </a:xfrm>
          </p:grpSpPr>
          <p:pic>
            <p:nvPicPr>
              <p:cNvPr id="10" name="Picture 9"/>
              <p:cNvPicPr>
                <a:picLocks noChangeAspect="1"/>
              </p:cNvPicPr>
              <p:nvPr/>
            </p:nvPicPr>
            <p:blipFill rotWithShape="1">
              <a:blip r:embed="rId4"/>
              <a:srcRect l="26421" t="22654" r="26423" b="23360"/>
              <a:stretch/>
            </p:blipFill>
            <p:spPr>
              <a:xfrm>
                <a:off x="4372012" y="5132451"/>
                <a:ext cx="460253" cy="325972"/>
              </a:xfrm>
              <a:prstGeom prst="rect">
                <a:avLst/>
              </a:prstGeom>
            </p:spPr>
          </p:pic>
          <p:sp>
            <p:nvSpPr>
              <p:cNvPr id="11" name="Rectangle 10"/>
              <p:cNvSpPr/>
              <p:nvPr/>
            </p:nvSpPr>
            <p:spPr>
              <a:xfrm>
                <a:off x="4894056" y="4995615"/>
                <a:ext cx="1979067" cy="584775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harsh" dir="t"/>
                </a:scene3d>
                <a:sp3d extrusionH="57150" prstMaterial="matte">
                  <a:bevelT w="63500" h="12700" prst="angle"/>
                  <a:contourClr>
                    <a:schemeClr val="bg1">
                      <a:lumMod val="65000"/>
                    </a:schemeClr>
                  </a:contourClr>
                </a:sp3d>
              </a:bodyPr>
              <a:lstStyle/>
              <a:p>
                <a:pPr algn="ctr"/>
                <a:r>
                  <a:rPr lang="en-US" sz="3200" b="1" dirty="0">
                    <a:ln/>
                    <a:solidFill>
                      <a:schemeClr val="bg1"/>
                    </a:solidFill>
                  </a:rPr>
                  <a:t>Ref </a:t>
                </a:r>
                <a:r>
                  <a:rPr lang="en-US" sz="3200" b="1" dirty="0" err="1">
                    <a:ln/>
                    <a:solidFill>
                      <a:schemeClr val="bg1"/>
                    </a:solidFill>
                  </a:rPr>
                  <a:t>Katiga</a:t>
                </a:r>
                <a:r>
                  <a:rPr lang="en-US" sz="3200" b="1" dirty="0">
                    <a:ln/>
                    <a:solidFill>
                      <a:schemeClr val="bg1"/>
                    </a:solidFill>
                  </a:rPr>
                  <a:t> </a:t>
                </a: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1695156" y="6171802"/>
              <a:ext cx="3065061" cy="584775"/>
              <a:chOff x="4377395" y="4432959"/>
              <a:chExt cx="3065061" cy="584775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4919457" y="4432959"/>
                <a:ext cx="2522999" cy="584775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harsh" dir="t"/>
                </a:scene3d>
                <a:sp3d extrusionH="57150" prstMaterial="matte">
                  <a:bevelT w="63500" h="12700" prst="angle"/>
                  <a:contourClr>
                    <a:schemeClr val="bg1">
                      <a:lumMod val="65000"/>
                    </a:schemeClr>
                  </a:contourClr>
                </a:sp3d>
              </a:bodyPr>
              <a:lstStyle/>
              <a:p>
                <a:pPr algn="ctr"/>
                <a:r>
                  <a:rPr lang="en-US" sz="3200" b="1" dirty="0" smtClean="0">
                    <a:ln/>
                    <a:solidFill>
                      <a:schemeClr val="bg1"/>
                    </a:solidFill>
                  </a:rPr>
                  <a:t>@</a:t>
                </a:r>
                <a:r>
                  <a:rPr lang="en-US" sz="3200" b="1" dirty="0" err="1" smtClean="0">
                    <a:ln/>
                    <a:solidFill>
                      <a:schemeClr val="bg1"/>
                    </a:solidFill>
                  </a:rPr>
                  <a:t>refdimadef</a:t>
                </a:r>
                <a:r>
                  <a:rPr lang="en-US" sz="3200" b="1" dirty="0" smtClean="0">
                    <a:ln/>
                    <a:solidFill>
                      <a:schemeClr val="bg1"/>
                    </a:solidFill>
                  </a:rPr>
                  <a:t> </a:t>
                </a:r>
                <a:endParaRPr lang="en-US" sz="3200" b="1" dirty="0">
                  <a:ln/>
                  <a:solidFill>
                    <a:schemeClr val="bg1"/>
                  </a:solidFill>
                </a:endParaRPr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 rotWithShape="1">
              <a:blip r:embed="rId5"/>
              <a:srcRect l="22222" t="22000" r="22445" b="23999"/>
              <a:stretch/>
            </p:blipFill>
            <p:spPr>
              <a:xfrm>
                <a:off x="4377395" y="4523942"/>
                <a:ext cx="483318" cy="471673"/>
              </a:xfrm>
              <a:prstGeom prst="rect">
                <a:avLst/>
              </a:prstGeom>
            </p:spPr>
          </p:pic>
        </p:grpSp>
        <p:sp>
          <p:nvSpPr>
            <p:cNvPr id="16" name="Isosceles Triangle 15"/>
            <p:cNvSpPr/>
            <p:nvPr/>
          </p:nvSpPr>
          <p:spPr>
            <a:xfrm rot="5400000">
              <a:off x="884574" y="840936"/>
              <a:ext cx="1953978" cy="665216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498717" y="1187881"/>
              <a:ext cx="16783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  <a:latin typeface="Arial Black" panose="020B0A04020102020204" pitchFamily="34" charset="0"/>
                  <a:ea typeface="Adobe Gothic Std B" panose="020B0800000000000000" pitchFamily="34" charset="-128"/>
                </a:rPr>
                <a:t>e-Course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-14251"/>
              <a:ext cx="1118937" cy="688733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1048999" y="0"/>
              <a:ext cx="1148696" cy="688733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ight Triangle 21"/>
            <p:cNvSpPr/>
            <p:nvPr/>
          </p:nvSpPr>
          <p:spPr>
            <a:xfrm rot="5400000">
              <a:off x="976894" y="170181"/>
              <a:ext cx="2918998" cy="2634917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0483" y="13889"/>
              <a:ext cx="2487953" cy="1539174"/>
            </a:xfrm>
            <a:prstGeom prst="rect">
              <a:avLst/>
            </a:prstGeom>
          </p:spPr>
        </p:pic>
      </p:grpSp>
      <p:sp>
        <p:nvSpPr>
          <p:cNvPr id="24" name="Title 1"/>
          <p:cNvSpPr txBox="1">
            <a:spLocks/>
          </p:cNvSpPr>
          <p:nvPr/>
        </p:nvSpPr>
        <p:spPr>
          <a:xfrm>
            <a:off x="2337202" y="5208217"/>
            <a:ext cx="7772400" cy="838649"/>
          </a:xfrm>
          <a:prstGeom prst="rect">
            <a:avLst/>
          </a:prstGeom>
          <a:solidFill>
            <a:srgbClr val="FF0000"/>
          </a:solidFill>
          <a:ln>
            <a:solidFill>
              <a:schemeClr val="accent5"/>
            </a:solidFill>
          </a:ln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STUDY KASUUS HIRARC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47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accent5"/>
                </a:solidFill>
                <a:latin typeface="Arial Rounded MT Bold" panose="020F0704030504030204" pitchFamily="34" charset="0"/>
              </a:rPr>
              <a:t>STUDY KASUS HIRARC ATAU IBPPR</a:t>
            </a:r>
            <a:endParaRPr lang="en-US" b="1" dirty="0">
              <a:solidFill>
                <a:schemeClr val="accent5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Picture 3" descr="Image result for foto orang kerja listrik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8" t="9922" r="16127" b="6533"/>
          <a:stretch/>
        </p:blipFill>
        <p:spPr bwMode="auto">
          <a:xfrm>
            <a:off x="3134808" y="1690688"/>
            <a:ext cx="4798209" cy="4389120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125849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9844" y="243816"/>
            <a:ext cx="11401822" cy="6358068"/>
            <a:chOff x="514113" y="0"/>
            <a:chExt cx="11258624" cy="5988889"/>
          </a:xfrm>
        </p:grpSpPr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113" y="0"/>
              <a:ext cx="11258624" cy="5988889"/>
            </a:xfrm>
            <a:prstGeom prst="rect">
              <a:avLst/>
            </a:prstGeom>
            <a:noFill/>
            <a:ln w="9525">
              <a:solidFill>
                <a:srgbClr val="017185"/>
              </a:solidFill>
              <a:miter lim="800000"/>
              <a:headEnd/>
              <a:tailEnd/>
            </a:ln>
          </p:spPr>
        </p:pic>
        <p:sp>
          <p:nvSpPr>
            <p:cNvPr id="6" name="Rectangle 5"/>
            <p:cNvSpPr/>
            <p:nvPr/>
          </p:nvSpPr>
          <p:spPr>
            <a:xfrm>
              <a:off x="5065121" y="467984"/>
              <a:ext cx="2547093" cy="31055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………………………………………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043664" y="5705287"/>
              <a:ext cx="2547093" cy="25665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pic>
        <p:nvPicPr>
          <p:cNvPr id="8" name="Picture 7"/>
          <p:cNvPicPr/>
          <p:nvPr/>
        </p:nvPicPr>
        <p:blipFill>
          <a:blip r:embed="rId3"/>
          <a:stretch>
            <a:fillRect/>
          </a:stretch>
        </p:blipFill>
        <p:spPr>
          <a:xfrm>
            <a:off x="322729" y="3824064"/>
            <a:ext cx="2823883" cy="158165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0" name="TextBox 1"/>
          <p:cNvSpPr txBox="1"/>
          <p:nvPr/>
        </p:nvSpPr>
        <p:spPr>
          <a:xfrm>
            <a:off x="524797" y="2627899"/>
            <a:ext cx="915439" cy="30108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Bekerja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diketinggian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TextBox 8"/>
          <p:cNvSpPr txBox="1"/>
          <p:nvPr/>
        </p:nvSpPr>
        <p:spPr>
          <a:xfrm>
            <a:off x="505956" y="3050725"/>
            <a:ext cx="970272" cy="33166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Instalasi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listrik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TextBox 9"/>
          <p:cNvSpPr txBox="1"/>
          <p:nvPr/>
        </p:nvSpPr>
        <p:spPr>
          <a:xfrm>
            <a:off x="1741935" y="2676337"/>
            <a:ext cx="823833" cy="25264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terjatuh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TextBox 10"/>
          <p:cNvSpPr txBox="1"/>
          <p:nvPr/>
        </p:nvSpPr>
        <p:spPr>
          <a:xfrm>
            <a:off x="1660054" y="3000035"/>
            <a:ext cx="1010700" cy="33880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Tersengat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listrik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TextBox 12"/>
          <p:cNvSpPr txBox="1"/>
          <p:nvPr/>
        </p:nvSpPr>
        <p:spPr>
          <a:xfrm>
            <a:off x="2672532" y="2589502"/>
            <a:ext cx="783405" cy="39753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Luka/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patah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TextBox 13"/>
          <p:cNvSpPr txBox="1"/>
          <p:nvPr/>
        </p:nvSpPr>
        <p:spPr>
          <a:xfrm>
            <a:off x="3273122" y="2676924"/>
            <a:ext cx="736688" cy="25205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TextBox 14"/>
          <p:cNvSpPr txBox="1"/>
          <p:nvPr/>
        </p:nvSpPr>
        <p:spPr>
          <a:xfrm>
            <a:off x="4183238" y="2704451"/>
            <a:ext cx="736688" cy="27263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TextBox 12"/>
          <p:cNvSpPr txBox="1"/>
          <p:nvPr/>
        </p:nvSpPr>
        <p:spPr>
          <a:xfrm>
            <a:off x="2617135" y="2982065"/>
            <a:ext cx="615848" cy="32878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Kematian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TextBox 13"/>
          <p:cNvSpPr txBox="1"/>
          <p:nvPr/>
        </p:nvSpPr>
        <p:spPr>
          <a:xfrm>
            <a:off x="5048816" y="2705421"/>
            <a:ext cx="736688" cy="2591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R3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TextBox 13"/>
          <p:cNvSpPr txBox="1"/>
          <p:nvPr/>
        </p:nvSpPr>
        <p:spPr>
          <a:xfrm>
            <a:off x="4155645" y="3026948"/>
            <a:ext cx="736688" cy="8033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TextBox 13"/>
          <p:cNvSpPr txBox="1"/>
          <p:nvPr/>
        </p:nvSpPr>
        <p:spPr>
          <a:xfrm>
            <a:off x="3289922" y="3005803"/>
            <a:ext cx="736688" cy="25923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TextBox 13"/>
          <p:cNvSpPr txBox="1"/>
          <p:nvPr/>
        </p:nvSpPr>
        <p:spPr>
          <a:xfrm>
            <a:off x="5024099" y="2977747"/>
            <a:ext cx="736688" cy="30143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M6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" name="TextBox 10"/>
          <p:cNvSpPr txBox="1"/>
          <p:nvPr/>
        </p:nvSpPr>
        <p:spPr>
          <a:xfrm>
            <a:off x="6008567" y="2591806"/>
            <a:ext cx="1010700" cy="33218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SOP, APD, </a:t>
            </a:r>
            <a:r>
              <a:rPr lang="en-US" sz="8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Pengawas</a:t>
            </a:r>
            <a:endParaRPr lang="en-US" sz="800" kern="1200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Pelatihan</a:t>
            </a:r>
            <a:r>
              <a:rPr lang="en-US" sz="8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" name="TextBox 10"/>
          <p:cNvSpPr txBox="1"/>
          <p:nvPr/>
        </p:nvSpPr>
        <p:spPr>
          <a:xfrm>
            <a:off x="5972254" y="2977085"/>
            <a:ext cx="1010700" cy="42287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SOP, APD, </a:t>
            </a:r>
            <a:r>
              <a:rPr lang="en-US" sz="8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Pengawas</a:t>
            </a:r>
            <a:endParaRPr lang="en-US" sz="800" kern="1200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Pelatihan</a:t>
            </a:r>
            <a:r>
              <a:rPr lang="en-US" sz="8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4" name="TextBox 14"/>
          <p:cNvSpPr txBox="1"/>
          <p:nvPr/>
        </p:nvSpPr>
        <p:spPr>
          <a:xfrm>
            <a:off x="7926286" y="2693993"/>
            <a:ext cx="736688" cy="23498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" name="TextBox 14"/>
          <p:cNvSpPr txBox="1"/>
          <p:nvPr/>
        </p:nvSpPr>
        <p:spPr>
          <a:xfrm>
            <a:off x="7016359" y="2694364"/>
            <a:ext cx="736688" cy="2346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TextBox 14"/>
          <p:cNvSpPr txBox="1"/>
          <p:nvPr/>
        </p:nvSpPr>
        <p:spPr>
          <a:xfrm>
            <a:off x="8769319" y="2653146"/>
            <a:ext cx="736688" cy="31143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R1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" name="TextBox 13"/>
          <p:cNvSpPr txBox="1"/>
          <p:nvPr/>
        </p:nvSpPr>
        <p:spPr>
          <a:xfrm>
            <a:off x="6989967" y="2993014"/>
            <a:ext cx="736688" cy="36740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" name="TextBox 13"/>
          <p:cNvSpPr txBox="1"/>
          <p:nvPr/>
        </p:nvSpPr>
        <p:spPr>
          <a:xfrm>
            <a:off x="7926286" y="3008940"/>
            <a:ext cx="736688" cy="31639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9" name="TextBox 14"/>
          <p:cNvSpPr txBox="1"/>
          <p:nvPr/>
        </p:nvSpPr>
        <p:spPr>
          <a:xfrm>
            <a:off x="8769319" y="2964576"/>
            <a:ext cx="736688" cy="37192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R1 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" name="Text Box 65"/>
          <p:cNvSpPr txBox="1"/>
          <p:nvPr/>
        </p:nvSpPr>
        <p:spPr>
          <a:xfrm>
            <a:off x="9718584" y="2749163"/>
            <a:ext cx="646848" cy="23787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ALARP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Box 14"/>
          <p:cNvSpPr txBox="1"/>
          <p:nvPr/>
        </p:nvSpPr>
        <p:spPr>
          <a:xfrm>
            <a:off x="9570684" y="3036236"/>
            <a:ext cx="736688" cy="37997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ALARP</a:t>
            </a:r>
            <a:r>
              <a:rPr lang="en-US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" name="Text Box 70"/>
          <p:cNvSpPr txBox="1"/>
          <p:nvPr/>
        </p:nvSpPr>
        <p:spPr>
          <a:xfrm>
            <a:off x="10738303" y="2700297"/>
            <a:ext cx="1078080" cy="30550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KEPALA REGU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33" name="Text Box 71"/>
          <p:cNvSpPr txBox="1"/>
          <p:nvPr/>
        </p:nvSpPr>
        <p:spPr>
          <a:xfrm>
            <a:off x="10763650" y="3019939"/>
            <a:ext cx="1078080" cy="31302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KEPALA REGU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553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 result for foto orang kerja listrik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932" y="1720256"/>
            <a:ext cx="4439883" cy="4389120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990600" y="39469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smtClean="0">
                <a:solidFill>
                  <a:schemeClr val="accent5"/>
                </a:solidFill>
                <a:latin typeface="Arial Rounded MT Bold" panose="020F0704030504030204" pitchFamily="34" charset="0"/>
              </a:rPr>
              <a:t>STUDY KASUS HIRARC ATAU IBPPR</a:t>
            </a:r>
            <a:endParaRPr lang="en-US" b="1" dirty="0">
              <a:solidFill>
                <a:schemeClr val="accent5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69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9844" y="243816"/>
            <a:ext cx="11401822" cy="6358068"/>
            <a:chOff x="514113" y="0"/>
            <a:chExt cx="11258624" cy="5988889"/>
          </a:xfrm>
        </p:grpSpPr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113" y="0"/>
              <a:ext cx="11258624" cy="5988889"/>
            </a:xfrm>
            <a:prstGeom prst="rect">
              <a:avLst/>
            </a:prstGeom>
            <a:noFill/>
            <a:ln w="9525">
              <a:solidFill>
                <a:srgbClr val="017185"/>
              </a:solidFill>
              <a:miter lim="800000"/>
              <a:headEnd/>
              <a:tailEnd/>
            </a:ln>
          </p:spPr>
        </p:pic>
        <p:sp>
          <p:nvSpPr>
            <p:cNvPr id="6" name="Rectangle 5"/>
            <p:cNvSpPr/>
            <p:nvPr/>
          </p:nvSpPr>
          <p:spPr>
            <a:xfrm>
              <a:off x="5065121" y="467984"/>
              <a:ext cx="2547093" cy="31055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800" kern="1200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………………………………………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043664" y="5705287"/>
              <a:ext cx="2547093" cy="25665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pic>
        <p:nvPicPr>
          <p:cNvPr id="8" name="Picture 7"/>
          <p:cNvPicPr/>
          <p:nvPr/>
        </p:nvPicPr>
        <p:blipFill>
          <a:blip r:embed="rId3"/>
          <a:stretch>
            <a:fillRect/>
          </a:stretch>
        </p:blipFill>
        <p:spPr>
          <a:xfrm>
            <a:off x="322729" y="3824064"/>
            <a:ext cx="2823883" cy="158165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0" name="TextBox 1"/>
          <p:cNvSpPr txBox="1"/>
          <p:nvPr/>
        </p:nvSpPr>
        <p:spPr>
          <a:xfrm>
            <a:off x="524797" y="2627899"/>
            <a:ext cx="915439" cy="30108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Bekerja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diketinggian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TextBox 8"/>
          <p:cNvSpPr txBox="1"/>
          <p:nvPr/>
        </p:nvSpPr>
        <p:spPr>
          <a:xfrm>
            <a:off x="505956" y="3050725"/>
            <a:ext cx="970272" cy="33166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Instalasi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listrik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TextBox 9"/>
          <p:cNvSpPr txBox="1"/>
          <p:nvPr/>
        </p:nvSpPr>
        <p:spPr>
          <a:xfrm>
            <a:off x="1741935" y="2676337"/>
            <a:ext cx="823833" cy="25264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terjatuh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TextBox 10"/>
          <p:cNvSpPr txBox="1"/>
          <p:nvPr/>
        </p:nvSpPr>
        <p:spPr>
          <a:xfrm>
            <a:off x="1660054" y="3000035"/>
            <a:ext cx="1010700" cy="33880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Tersengat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listrik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TextBox 12"/>
          <p:cNvSpPr txBox="1"/>
          <p:nvPr/>
        </p:nvSpPr>
        <p:spPr>
          <a:xfrm>
            <a:off x="2672532" y="2589502"/>
            <a:ext cx="783405" cy="39753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Luka/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patah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TextBox 13"/>
          <p:cNvSpPr txBox="1"/>
          <p:nvPr/>
        </p:nvSpPr>
        <p:spPr>
          <a:xfrm>
            <a:off x="3273122" y="2676924"/>
            <a:ext cx="736688" cy="25205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TextBox 14"/>
          <p:cNvSpPr txBox="1"/>
          <p:nvPr/>
        </p:nvSpPr>
        <p:spPr>
          <a:xfrm>
            <a:off x="4183238" y="2704451"/>
            <a:ext cx="736688" cy="27263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TextBox 12"/>
          <p:cNvSpPr txBox="1"/>
          <p:nvPr/>
        </p:nvSpPr>
        <p:spPr>
          <a:xfrm>
            <a:off x="2617135" y="2982065"/>
            <a:ext cx="615848" cy="32878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Luka </a:t>
            </a:r>
            <a:r>
              <a:rPr lang="en-US" sz="8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bakar</a:t>
            </a:r>
            <a:r>
              <a:rPr lang="en-US" sz="8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TextBox 13"/>
          <p:cNvSpPr txBox="1"/>
          <p:nvPr/>
        </p:nvSpPr>
        <p:spPr>
          <a:xfrm>
            <a:off x="5048816" y="2705421"/>
            <a:ext cx="736688" cy="2591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T9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TextBox 13"/>
          <p:cNvSpPr txBox="1"/>
          <p:nvPr/>
        </p:nvSpPr>
        <p:spPr>
          <a:xfrm>
            <a:off x="4155645" y="3026948"/>
            <a:ext cx="736688" cy="8033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TextBox 13"/>
          <p:cNvSpPr txBox="1"/>
          <p:nvPr/>
        </p:nvSpPr>
        <p:spPr>
          <a:xfrm>
            <a:off x="3289922" y="3005803"/>
            <a:ext cx="736688" cy="25923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TextBox 13"/>
          <p:cNvSpPr txBox="1"/>
          <p:nvPr/>
        </p:nvSpPr>
        <p:spPr>
          <a:xfrm>
            <a:off x="5024099" y="2977747"/>
            <a:ext cx="736688" cy="30143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T15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" name="TextBox 10"/>
          <p:cNvSpPr txBox="1"/>
          <p:nvPr/>
        </p:nvSpPr>
        <p:spPr>
          <a:xfrm>
            <a:off x="6000051" y="2644903"/>
            <a:ext cx="1010700" cy="33218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SOP, APD, </a:t>
            </a:r>
            <a:r>
              <a:rPr lang="en-US" sz="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Pengawas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" name="TextBox 10"/>
          <p:cNvSpPr txBox="1"/>
          <p:nvPr/>
        </p:nvSpPr>
        <p:spPr>
          <a:xfrm>
            <a:off x="5972254" y="2977085"/>
            <a:ext cx="1010700" cy="42287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SOP, APD, </a:t>
            </a:r>
            <a:r>
              <a:rPr lang="en-US" sz="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Pengawas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4" name="TextBox 14"/>
          <p:cNvSpPr txBox="1"/>
          <p:nvPr/>
        </p:nvSpPr>
        <p:spPr>
          <a:xfrm>
            <a:off x="7926286" y="2693993"/>
            <a:ext cx="736688" cy="23498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" name="TextBox 14"/>
          <p:cNvSpPr txBox="1"/>
          <p:nvPr/>
        </p:nvSpPr>
        <p:spPr>
          <a:xfrm>
            <a:off x="7016359" y="2694364"/>
            <a:ext cx="736688" cy="2346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TextBox 14"/>
          <p:cNvSpPr txBox="1"/>
          <p:nvPr/>
        </p:nvSpPr>
        <p:spPr>
          <a:xfrm>
            <a:off x="8769319" y="2653146"/>
            <a:ext cx="736688" cy="31143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R2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" name="TextBox 13"/>
          <p:cNvSpPr txBox="1"/>
          <p:nvPr/>
        </p:nvSpPr>
        <p:spPr>
          <a:xfrm>
            <a:off x="6989967" y="2993014"/>
            <a:ext cx="736688" cy="36740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" name="TextBox 13"/>
          <p:cNvSpPr txBox="1"/>
          <p:nvPr/>
        </p:nvSpPr>
        <p:spPr>
          <a:xfrm>
            <a:off x="7926286" y="3008940"/>
            <a:ext cx="736688" cy="31639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9" name="TextBox 14"/>
          <p:cNvSpPr txBox="1"/>
          <p:nvPr/>
        </p:nvSpPr>
        <p:spPr>
          <a:xfrm>
            <a:off x="8769319" y="2964576"/>
            <a:ext cx="736688" cy="37192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R3 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" name="Text Box 65"/>
          <p:cNvSpPr txBox="1"/>
          <p:nvPr/>
        </p:nvSpPr>
        <p:spPr>
          <a:xfrm>
            <a:off x="9718584" y="2749163"/>
            <a:ext cx="646848" cy="23787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ALARP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Box 14"/>
          <p:cNvSpPr txBox="1"/>
          <p:nvPr/>
        </p:nvSpPr>
        <p:spPr>
          <a:xfrm>
            <a:off x="9570684" y="3036236"/>
            <a:ext cx="736688" cy="37997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ALARP</a:t>
            </a:r>
            <a:r>
              <a:rPr lang="en-US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" name="Text Box 70"/>
          <p:cNvSpPr txBox="1"/>
          <p:nvPr/>
        </p:nvSpPr>
        <p:spPr>
          <a:xfrm>
            <a:off x="10738303" y="2700297"/>
            <a:ext cx="1078080" cy="30550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KEPALA REGU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33" name="Text Box 71"/>
          <p:cNvSpPr txBox="1"/>
          <p:nvPr/>
        </p:nvSpPr>
        <p:spPr>
          <a:xfrm>
            <a:off x="10763650" y="3019939"/>
            <a:ext cx="1078080" cy="31302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KEPALA REGU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832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KESIMPULAN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1200"/>
              </a:spcBef>
              <a:buNone/>
            </a:pPr>
            <a:r>
              <a:rPr lang="en-US" dirty="0" smtClean="0">
                <a:latin typeface="Arial Rounded MT Bold" panose="020F0704030504030204" pitchFamily="34" charset="0"/>
              </a:rPr>
              <a:t>Beda </a:t>
            </a:r>
            <a:r>
              <a:rPr lang="en-US" dirty="0" err="1" smtClean="0">
                <a:latin typeface="Arial Rounded MT Bold" panose="020F0704030504030204" pitchFamily="34" charset="0"/>
              </a:rPr>
              <a:t>sitasi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dan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kondisi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berbeda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pla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kemungkinannya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dan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keparahannya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maka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sangat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pentingla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dalam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pencegahan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ntk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membut</a:t>
            </a:r>
            <a:r>
              <a:rPr lang="en-US" dirty="0" smtClean="0">
                <a:latin typeface="Arial Rounded MT Bold" panose="020F0704030504030204" pitchFamily="34" charset="0"/>
              </a:rPr>
              <a:t> program </a:t>
            </a:r>
            <a:r>
              <a:rPr lang="en-US" dirty="0" err="1" smtClean="0">
                <a:latin typeface="Arial Rounded MT Bold" panose="020F0704030504030204" pitchFamily="34" charset="0"/>
              </a:rPr>
              <a:t>kerja</a:t>
            </a:r>
            <a:r>
              <a:rPr lang="en-US" dirty="0" smtClean="0">
                <a:latin typeface="Arial Rounded MT Bold" panose="020F0704030504030204" pitchFamily="34" charset="0"/>
              </a:rPr>
              <a:t> yang </a:t>
            </a:r>
            <a:r>
              <a:rPr lang="en-US" dirty="0" err="1" smtClean="0">
                <a:latin typeface="Arial Rounded MT Bold" panose="020F0704030504030204" pitchFamily="34" charset="0"/>
              </a:rPr>
              <a:t>didukung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kompetensi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smtClean="0">
                <a:latin typeface="Arial Rounded MT Bold" panose="020F0704030504030204" pitchFamily="34" charset="0"/>
              </a:rPr>
              <a:t>(</a:t>
            </a:r>
            <a:r>
              <a:rPr lang="en-US" dirty="0" err="1" smtClean="0">
                <a:latin typeface="Arial Rounded MT Bold" panose="020F0704030504030204" pitchFamily="34" charset="0"/>
              </a:rPr>
              <a:t>pengetahuan</a:t>
            </a:r>
            <a:r>
              <a:rPr lang="en-US" dirty="0" smtClean="0">
                <a:latin typeface="Arial Rounded MT Bold" panose="020F0704030504030204" pitchFamily="34" charset="0"/>
              </a:rPr>
              <a:t>, </a:t>
            </a:r>
            <a:r>
              <a:rPr lang="en-US" dirty="0" err="1" smtClean="0">
                <a:latin typeface="Arial Rounded MT Bold" panose="020F0704030504030204" pitchFamily="34" charset="0"/>
              </a:rPr>
              <a:t>pengalaman</a:t>
            </a:r>
            <a:r>
              <a:rPr lang="en-US" dirty="0" smtClean="0">
                <a:latin typeface="Arial Rounded MT Bold" panose="020F0704030504030204" pitchFamily="34" charset="0"/>
              </a:rPr>
              <a:t>, </a:t>
            </a:r>
            <a:r>
              <a:rPr lang="en-US" dirty="0" err="1" smtClean="0">
                <a:latin typeface="Arial Rounded MT Bold" panose="020F0704030504030204" pitchFamily="34" charset="0"/>
              </a:rPr>
              <a:t>dan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sikap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kerja</a:t>
            </a:r>
            <a:r>
              <a:rPr lang="en-US" dirty="0" smtClean="0">
                <a:latin typeface="Arial Rounded MT Bold" panose="020F0704030504030204" pitchFamily="34" charset="0"/>
              </a:rPr>
              <a:t>) </a:t>
            </a:r>
            <a:r>
              <a:rPr lang="en-US" dirty="0" err="1" smtClean="0">
                <a:latin typeface="Arial Rounded MT Bold" panose="020F0704030504030204" pitchFamily="34" charset="0"/>
              </a:rPr>
              <a:t>kelengkapan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peralatan</a:t>
            </a:r>
            <a:r>
              <a:rPr lang="en-US" dirty="0" smtClean="0">
                <a:latin typeface="Arial Rounded MT Bold" panose="020F0704030504030204" pitchFamily="34" charset="0"/>
              </a:rPr>
              <a:t> (</a:t>
            </a:r>
            <a:r>
              <a:rPr lang="en-US" dirty="0" err="1" smtClean="0">
                <a:latin typeface="Arial Rounded MT Bold" panose="020F0704030504030204" pitchFamily="34" charset="0"/>
              </a:rPr>
              <a:t>kecukupan</a:t>
            </a:r>
            <a:r>
              <a:rPr lang="en-US" dirty="0" smtClean="0">
                <a:latin typeface="Arial Rounded MT Bold" panose="020F0704030504030204" pitchFamily="34" charset="0"/>
              </a:rPr>
              <a:t>, </a:t>
            </a:r>
            <a:r>
              <a:rPr lang="en-US" dirty="0" err="1" smtClean="0">
                <a:latin typeface="Arial Rounded MT Bold" panose="020F0704030504030204" pitchFamily="34" charset="0"/>
              </a:rPr>
              <a:t>kesesuaian</a:t>
            </a:r>
            <a:r>
              <a:rPr lang="en-US" dirty="0" smtClean="0">
                <a:latin typeface="Arial Rounded MT Bold" panose="020F0704030504030204" pitchFamily="34" charset="0"/>
              </a:rPr>
              <a:t>, </a:t>
            </a:r>
            <a:r>
              <a:rPr lang="en-US" dirty="0" err="1" smtClean="0">
                <a:latin typeface="Arial Rounded MT Bold" panose="020F0704030504030204" pitchFamily="34" charset="0"/>
              </a:rPr>
              <a:t>dan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standart</a:t>
            </a:r>
            <a:r>
              <a:rPr lang="en-US" dirty="0" smtClean="0">
                <a:latin typeface="Arial Rounded MT Bold" panose="020F0704030504030204" pitchFamily="34" charset="0"/>
              </a:rPr>
              <a:t>) </a:t>
            </a:r>
            <a:r>
              <a:rPr lang="en-US" dirty="0" err="1" smtClean="0">
                <a:latin typeface="Arial Rounded MT Bold" panose="020F0704030504030204" pitchFamily="34" charset="0"/>
              </a:rPr>
              <a:t>Bahan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smtClean="0">
                <a:latin typeface="Arial Rounded MT Bold" panose="020F0704030504030204" pitchFamily="34" charset="0"/>
              </a:rPr>
              <a:t>yang </a:t>
            </a:r>
            <a:r>
              <a:rPr lang="en-US" dirty="0" err="1" smtClean="0">
                <a:latin typeface="Arial Rounded MT Bold" panose="020F0704030504030204" pitchFamily="34" charset="0"/>
              </a:rPr>
              <a:t>sesuai</a:t>
            </a:r>
            <a:r>
              <a:rPr lang="en-US" dirty="0" smtClean="0">
                <a:latin typeface="Arial Rounded MT Bold" panose="020F0704030504030204" pitchFamily="34" charset="0"/>
              </a:rPr>
              <a:t> (</a:t>
            </a:r>
            <a:r>
              <a:rPr lang="en-US" dirty="0" err="1" smtClean="0">
                <a:latin typeface="Arial Rounded MT Bold" panose="020F0704030504030204" pitchFamily="34" charset="0"/>
              </a:rPr>
              <a:t>jenis</a:t>
            </a:r>
            <a:r>
              <a:rPr lang="en-US" dirty="0" smtClean="0">
                <a:latin typeface="Arial Rounded MT Bold" panose="020F0704030504030204" pitchFamily="34" charset="0"/>
              </a:rPr>
              <a:t>, </a:t>
            </a:r>
            <a:r>
              <a:rPr lang="en-US" dirty="0" err="1" smtClean="0">
                <a:latin typeface="Arial Rounded MT Bold" panose="020F0704030504030204" pitchFamily="34" charset="0"/>
              </a:rPr>
              <a:t>sifat</a:t>
            </a:r>
            <a:r>
              <a:rPr lang="en-US" dirty="0" smtClean="0">
                <a:latin typeface="Arial Rounded MT Bold" panose="020F0704030504030204" pitchFamily="34" charset="0"/>
              </a:rPr>
              <a:t>, </a:t>
            </a:r>
            <a:r>
              <a:rPr lang="en-US" dirty="0" err="1" smtClean="0">
                <a:latin typeface="Arial Rounded MT Bold" panose="020F0704030504030204" pitchFamily="34" charset="0"/>
              </a:rPr>
              <a:t>ukuran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dan</a:t>
            </a:r>
            <a:r>
              <a:rPr lang="en-US" dirty="0" smtClean="0">
                <a:latin typeface="Arial Rounded MT Bold" panose="020F0704030504030204" pitchFamily="34" charset="0"/>
              </a:rPr>
              <a:t> lain </a:t>
            </a:r>
            <a:r>
              <a:rPr lang="en-US" dirty="0" err="1" smtClean="0">
                <a:latin typeface="Arial Rounded MT Bold" panose="020F0704030504030204" pitchFamily="34" charset="0"/>
              </a:rPr>
              <a:t>sebagainya</a:t>
            </a:r>
            <a:r>
              <a:rPr lang="en-US" dirty="0" smtClean="0">
                <a:latin typeface="Arial Rounded MT Bold" panose="020F0704030504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0282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Latihan</a:t>
            </a:r>
            <a:r>
              <a:rPr lang="en-US" dirty="0" smtClean="0"/>
              <a:t> </a:t>
            </a:r>
            <a:r>
              <a:rPr lang="en-US" dirty="0" err="1" smtClean="0"/>
              <a:t>selanjutnya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8496300" cy="4351338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1200"/>
              </a:spcBef>
              <a:buNone/>
            </a:pPr>
            <a:r>
              <a:rPr lang="en-US" dirty="0" err="1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Selanjutnya</a:t>
            </a:r>
            <a:r>
              <a:rPr lang="en-US" dirty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US" dirty="0" err="1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coba</a:t>
            </a:r>
            <a:r>
              <a:rPr lang="en-US" dirty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di </a:t>
            </a:r>
            <a:r>
              <a:rPr lang="en-US" dirty="0" err="1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identifikasi</a:t>
            </a:r>
            <a:r>
              <a:rPr lang="en-US" dirty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US" dirty="0" err="1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potensi</a:t>
            </a:r>
            <a:r>
              <a:rPr lang="en-US" dirty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US" dirty="0" err="1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bahaya</a:t>
            </a:r>
            <a:r>
              <a:rPr lang="en-US" dirty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di </a:t>
            </a:r>
            <a:r>
              <a:rPr lang="en-US" dirty="0" err="1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tempat</a:t>
            </a:r>
            <a:r>
              <a:rPr lang="en-US" dirty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US" dirty="0" err="1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kerja</a:t>
            </a:r>
            <a:r>
              <a:rPr lang="en-US" dirty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US" dirty="0" err="1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teman</a:t>
            </a:r>
            <a:r>
              <a:rPr lang="en-US" dirty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US" dirty="0" err="1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teman</a:t>
            </a:r>
            <a:r>
              <a:rPr lang="en-US" dirty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US" dirty="0" err="1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sebagai</a:t>
            </a:r>
            <a:r>
              <a:rPr lang="en-US" dirty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US" dirty="0" err="1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bahan</a:t>
            </a:r>
            <a:r>
              <a:rPr lang="en-US" dirty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US" dirty="0" err="1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latihan</a:t>
            </a:r>
            <a:endParaRPr lang="en-US" dirty="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73" y="3620294"/>
            <a:ext cx="3777627" cy="2337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71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174</Words>
  <Application>Microsoft Office PowerPoint</Application>
  <PresentationFormat>Widescreen</PresentationFormat>
  <Paragraphs>71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Adobe Fan Heiti Std B</vt:lpstr>
      <vt:lpstr>Adobe Gothic Std B</vt:lpstr>
      <vt:lpstr>Arial</vt:lpstr>
      <vt:lpstr>Arial Black</vt:lpstr>
      <vt:lpstr>Arial Rounded MT Bold</vt:lpstr>
      <vt:lpstr>Calibri</vt:lpstr>
      <vt:lpstr>Calibri Light</vt:lpstr>
      <vt:lpstr>Times New Roman</vt:lpstr>
      <vt:lpstr>Office Theme</vt:lpstr>
      <vt:lpstr>PowerPoint Presentation</vt:lpstr>
      <vt:lpstr>STUDY KASUS HIRARC ATAU IBPPR</vt:lpstr>
      <vt:lpstr>PowerPoint Presentation</vt:lpstr>
      <vt:lpstr>PowerPoint Presentation</vt:lpstr>
      <vt:lpstr>PowerPoint Presentation</vt:lpstr>
      <vt:lpstr>KESIMPULAN </vt:lpstr>
      <vt:lpstr>Latihan selanjutnya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10</cp:revision>
  <dcterms:created xsi:type="dcterms:W3CDTF">2023-02-27T05:29:23Z</dcterms:created>
  <dcterms:modified xsi:type="dcterms:W3CDTF">2023-04-01T05:18:34Z</dcterms:modified>
</cp:coreProperties>
</file>